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57" r:id="rId3"/>
    <p:sldId id="258" r:id="rId4"/>
    <p:sldId id="261" r:id="rId5"/>
    <p:sldId id="263" r:id="rId6"/>
    <p:sldId id="265" r:id="rId7"/>
    <p:sldId id="266" r:id="rId8"/>
    <p:sldId id="267" r:id="rId9"/>
    <p:sldId id="268" r:id="rId10"/>
    <p:sldId id="269" r:id="rId11"/>
    <p:sldId id="270" r:id="rId12"/>
    <p:sldId id="272" r:id="rId13"/>
    <p:sldId id="273" r:id="rId14"/>
    <p:sldId id="274" r:id="rId15"/>
    <p:sldId id="275" r:id="rId16"/>
    <p:sldId id="27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1C80-C8C6-4A1D-A10C-4C8A3233CC5F}" type="datetimeFigureOut">
              <a:rPr lang="es-ES" smtClean="0"/>
              <a:t>05/06/2019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77C2247E-104F-489E-A896-B3812B72CED0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217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1C80-C8C6-4A1D-A10C-4C8A3233CC5F}" type="datetimeFigureOut">
              <a:rPr lang="es-ES" smtClean="0"/>
              <a:t>05/06/2019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247E-104F-489E-A896-B3812B72CED0}" type="slidenum">
              <a:rPr lang="es-ES" smtClean="0"/>
              <a:t>‹Nº›</a:t>
            </a:fld>
            <a:endParaRPr lang="es-E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1542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1C80-C8C6-4A1D-A10C-4C8A3233CC5F}" type="datetimeFigureOut">
              <a:rPr lang="es-ES" smtClean="0"/>
              <a:t>05/06/2019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247E-104F-489E-A896-B3812B72CED0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405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1C80-C8C6-4A1D-A10C-4C8A3233CC5F}" type="datetimeFigureOut">
              <a:rPr lang="es-ES" smtClean="0"/>
              <a:t>05/06/2019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247E-104F-489E-A896-B3812B72CED0}" type="slidenum">
              <a:rPr lang="es-ES" smtClean="0"/>
              <a:t>‹Nº›</a:t>
            </a:fld>
            <a:endParaRPr lang="es-E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1076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1C80-C8C6-4A1D-A10C-4C8A3233CC5F}" type="datetimeFigureOut">
              <a:rPr lang="es-ES" smtClean="0"/>
              <a:t>05/06/2019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247E-104F-489E-A896-B3812B72CED0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773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1C80-C8C6-4A1D-A10C-4C8A3233CC5F}" type="datetimeFigureOut">
              <a:rPr lang="es-ES" smtClean="0"/>
              <a:t>05/06/2019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247E-104F-489E-A896-B3812B72CED0}" type="slidenum">
              <a:rPr lang="es-ES" smtClean="0"/>
              <a:t>‹Nº›</a:t>
            </a:fld>
            <a:endParaRPr lang="es-E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707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1C80-C8C6-4A1D-A10C-4C8A3233CC5F}" type="datetimeFigureOut">
              <a:rPr lang="es-ES" smtClean="0"/>
              <a:t>05/06/2019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247E-104F-489E-A896-B3812B72CED0}" type="slidenum">
              <a:rPr lang="es-ES" smtClean="0"/>
              <a:t>‹Nº›</a:t>
            </a:fld>
            <a:endParaRPr lang="es-E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39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1C80-C8C6-4A1D-A10C-4C8A3233CC5F}" type="datetimeFigureOut">
              <a:rPr lang="es-ES" smtClean="0"/>
              <a:t>05/06/2019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247E-104F-489E-A896-B3812B72CED0}" type="slidenum">
              <a:rPr lang="es-ES" smtClean="0"/>
              <a:t>‹Nº›</a:t>
            </a:fld>
            <a:endParaRPr lang="es-E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088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1C80-C8C6-4A1D-A10C-4C8A3233CC5F}" type="datetimeFigureOut">
              <a:rPr lang="es-ES" smtClean="0"/>
              <a:t>05/06/2019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247E-104F-489E-A896-B3812B72CE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9111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1C80-C8C6-4A1D-A10C-4C8A3233CC5F}" type="datetimeFigureOut">
              <a:rPr lang="es-ES" smtClean="0"/>
              <a:t>05/06/2019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247E-104F-489E-A896-B3812B72CED0}" type="slidenum">
              <a:rPr lang="es-ES" smtClean="0"/>
              <a:t>‹Nº›</a:t>
            </a:fld>
            <a:endParaRPr lang="es-E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404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E7B71C80-C8C6-4A1D-A10C-4C8A3233CC5F}" type="datetimeFigureOut">
              <a:rPr lang="es-ES" smtClean="0"/>
              <a:t>05/06/2019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247E-104F-489E-A896-B3812B72CED0}" type="slidenum">
              <a:rPr lang="es-ES" smtClean="0"/>
              <a:t>‹Nº›</a:t>
            </a:fld>
            <a:endParaRPr lang="es-E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216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71C80-C8C6-4A1D-A10C-4C8A3233CC5F}" type="datetimeFigureOut">
              <a:rPr lang="es-ES" smtClean="0"/>
              <a:t>05/06/2019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77C2247E-104F-489E-A896-B3812B72CED0}" type="slidenum">
              <a:rPr lang="es-ES" smtClean="0"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117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7D9D312-49D2-4FE6-8860-8F5A77FD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BD0715-8F54-4E2D-91CB-98CE3806F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5B7AE5C-0F48-4EB1-9192-EDE73F2764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5002" y="802298"/>
            <a:ext cx="5541503" cy="2541431"/>
          </a:xfrm>
        </p:spPr>
        <p:txBody>
          <a:bodyPr>
            <a:normAutofit fontScale="90000"/>
          </a:bodyPr>
          <a:lstStyle/>
          <a:p>
            <a:pPr algn="ctr"/>
            <a:r>
              <a:rPr lang="es-MX" sz="5400" dirty="0"/>
              <a:t> Proyecto REFORESTACION, La Cruz – Punta mita</a:t>
            </a:r>
            <a:endParaRPr lang="es-ES" sz="54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3F43307-B1A0-4910-A669-39B91050C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9" y="482171"/>
            <a:ext cx="4074533" cy="5149101"/>
            <a:chOff x="7463259" y="583365"/>
            <a:chExt cx="4074533" cy="518192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A6248D0-D6C9-4699-96D2-99F94EADF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784FDC8-4DFC-429D-A2E5-EEA54E2E7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38A38AD-F605-48E0-B7FB-A8E750600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93459" y="3526496"/>
            <a:ext cx="55361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CE396C8F-D58A-4590-B4BD-4DA8C4B66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8720" y="977099"/>
            <a:ext cx="3116213" cy="4136205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C37B718-8639-4613-9712-85E53762A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223" y="1723265"/>
            <a:ext cx="2799103" cy="64290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788F574-30A6-461E-8842-A03994E63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223" y="3824174"/>
            <a:ext cx="2799103" cy="4718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30A908-0F2F-47F8-93B4-B38241209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031971B-8A9E-4F83-A6CC-70876BF34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29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FE994D-802B-4568-A528-43A9B3B74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115407"/>
            <a:ext cx="9603275" cy="587136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/>
              <a:t>TABACHIN MEXICANO</a:t>
            </a:r>
            <a:br>
              <a:rPr lang="es-MX" dirty="0"/>
            </a:br>
            <a:endParaRPr lang="es-ES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B5ED499-43B0-4FB2-BAA7-2C7E26C48F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66560" y="2319007"/>
            <a:ext cx="3559126" cy="311112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A47A56A-770D-4883-8182-BBEE1E8BFB4F}"/>
              </a:ext>
            </a:extLst>
          </p:cNvPr>
          <p:cNvSpPr txBox="1"/>
          <p:nvPr/>
        </p:nvSpPr>
        <p:spPr>
          <a:xfrm>
            <a:off x="4951828" y="702543"/>
            <a:ext cx="4543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i="1" dirty="0"/>
              <a:t>Caesalpiniab </a:t>
            </a:r>
            <a:r>
              <a:rPr lang="es-MX" b="1" i="1" dirty="0" err="1"/>
              <a:t>pulcherrima</a:t>
            </a:r>
            <a:endParaRPr lang="es-ES" b="1" i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733124C-FE5C-414B-B928-0F102ED12257}"/>
              </a:ext>
            </a:extLst>
          </p:cNvPr>
          <p:cNvSpPr/>
          <p:nvPr/>
        </p:nvSpPr>
        <p:spPr>
          <a:xfrm>
            <a:off x="8005558" y="5682734"/>
            <a:ext cx="1081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dirty="0"/>
              <a:t>ADULTO</a:t>
            </a:r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C06B5D7-ABAF-4685-9D8C-CB3D188EC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857" y="5541682"/>
            <a:ext cx="2706859" cy="49381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5175EEE-60AA-4479-A665-B303D70C5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314" y="2352962"/>
            <a:ext cx="3559127" cy="307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32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17D1DA-9DE9-4E6E-8463-244EF1652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55163"/>
            <a:ext cx="9603275" cy="587136"/>
          </a:xfrm>
        </p:spPr>
        <p:txBody>
          <a:bodyPr/>
          <a:lstStyle/>
          <a:p>
            <a:pPr algn="ctr"/>
            <a:r>
              <a:rPr lang="es-MX" dirty="0" err="1"/>
              <a:t>gUAJE</a:t>
            </a:r>
            <a:endParaRPr lang="es-ES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638F9650-EED2-47DB-9D38-B47E877F8C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075" b="25663"/>
          <a:stretch/>
        </p:blipFill>
        <p:spPr>
          <a:xfrm>
            <a:off x="7871791" y="2398644"/>
            <a:ext cx="2796208" cy="2955234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A98F46A8-250B-4BE4-9E62-A7BC4DE3D389}"/>
              </a:ext>
            </a:extLst>
          </p:cNvPr>
          <p:cNvSpPr/>
          <p:nvPr/>
        </p:nvSpPr>
        <p:spPr>
          <a:xfrm>
            <a:off x="8729330" y="5523708"/>
            <a:ext cx="1081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dirty="0"/>
              <a:t>ADULTO</a:t>
            </a:r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CB333F1-2A99-4D0C-97C2-D8FFF6993A32}"/>
              </a:ext>
            </a:extLst>
          </p:cNvPr>
          <p:cNvSpPr txBox="1"/>
          <p:nvPr/>
        </p:nvSpPr>
        <p:spPr>
          <a:xfrm>
            <a:off x="4929809" y="1113183"/>
            <a:ext cx="4399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i="1" dirty="0"/>
              <a:t>Leucaena </a:t>
            </a:r>
            <a:r>
              <a:rPr lang="es-ES" b="1" i="1" dirty="0" err="1"/>
              <a:t>leucocephala</a:t>
            </a:r>
            <a:r>
              <a:rPr lang="es-ES" b="1" i="1" dirty="0"/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434A494-5FF2-478F-846A-640E691FA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301" y="5461464"/>
            <a:ext cx="2706859" cy="49381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B1D721B-E0B8-4740-A0BC-4518C815F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200" y="2398644"/>
            <a:ext cx="2941626" cy="295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03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B83E3D2-7042-4D5C-B25B-69337D33D3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82" b="7700"/>
          <a:stretch/>
        </p:blipFill>
        <p:spPr>
          <a:xfrm>
            <a:off x="781878" y="212035"/>
            <a:ext cx="11006847" cy="57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48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3BABAD-9689-4140-BE66-B82CD6535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CARACTERISTICAS GEOMETRICAS DE LAS SECCIONES DEL CAMELLON CENTRAL</a:t>
            </a:r>
            <a:br>
              <a:rPr lang="es-MX" dirty="0"/>
            </a:br>
            <a:endParaRPr lang="es-MX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53152A53-3954-4389-AEE7-5D5589EC15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9989726"/>
              </p:ext>
            </p:extLst>
          </p:nvPr>
        </p:nvGraphicFramePr>
        <p:xfrm>
          <a:off x="1450975" y="2016125"/>
          <a:ext cx="9604376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1094">
                  <a:extLst>
                    <a:ext uri="{9D8B030D-6E8A-4147-A177-3AD203B41FA5}">
                      <a16:colId xmlns:a16="http://schemas.microsoft.com/office/drawing/2014/main" val="2863687167"/>
                    </a:ext>
                  </a:extLst>
                </a:gridCol>
                <a:gridCol w="2401094">
                  <a:extLst>
                    <a:ext uri="{9D8B030D-6E8A-4147-A177-3AD203B41FA5}">
                      <a16:colId xmlns:a16="http://schemas.microsoft.com/office/drawing/2014/main" val="856004101"/>
                    </a:ext>
                  </a:extLst>
                </a:gridCol>
                <a:gridCol w="2401094">
                  <a:extLst>
                    <a:ext uri="{9D8B030D-6E8A-4147-A177-3AD203B41FA5}">
                      <a16:colId xmlns:a16="http://schemas.microsoft.com/office/drawing/2014/main" val="3534889399"/>
                    </a:ext>
                  </a:extLst>
                </a:gridCol>
                <a:gridCol w="2401094">
                  <a:extLst>
                    <a:ext uri="{9D8B030D-6E8A-4147-A177-3AD203B41FA5}">
                      <a16:colId xmlns:a16="http://schemas.microsoft.com/office/drawing/2014/main" val="32500072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LUGAR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AREA (M2)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LONGITUD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ANCHO PROM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369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CAMELLON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544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0590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CAMELLON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1,4040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1513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3910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CAMELLON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4,297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542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7597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CAMELLON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5,469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701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537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27,806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3,300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15352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6413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CE29B5D9-51E8-40A9-93DE-F111740CC8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7464768"/>
              </p:ext>
            </p:extLst>
          </p:nvPr>
        </p:nvGraphicFramePr>
        <p:xfrm>
          <a:off x="2032000" y="719138"/>
          <a:ext cx="812800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Acrobat Document" r:id="rId3" imgW="0" imgH="0" progId="AcroExch.Document.DC">
                  <p:embed/>
                </p:oleObj>
              </mc:Choice>
              <mc:Fallback>
                <p:oleObj name="Acrobat Document" r:id="rId3" imgW="0" imgH="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/>
                    <p:spPr>
                      <a:xfrm>
                        <a:off x="2032000" y="719138"/>
                        <a:ext cx="812800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6816A6FD-C1FF-4560-B52E-F638F46760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9832560"/>
              </p:ext>
            </p:extLst>
          </p:nvPr>
        </p:nvGraphicFramePr>
        <p:xfrm>
          <a:off x="1789723" y="0"/>
          <a:ext cx="9752649" cy="650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Acrobat Document" r:id="rId4" imgW="19751040" imgH="13167360" progId="AcroExch.Document.DC">
                  <p:embed/>
                </p:oleObj>
              </mc:Choice>
              <mc:Fallback>
                <p:oleObj name="Acrobat Document" r:id="rId4" imgW="19751040" imgH="1316736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89723" y="0"/>
                        <a:ext cx="9752649" cy="650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4102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89B40141-5E4A-4A3D-851D-A6FA60A6C9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150071"/>
              </p:ext>
            </p:extLst>
          </p:nvPr>
        </p:nvGraphicFramePr>
        <p:xfrm>
          <a:off x="2160104" y="719665"/>
          <a:ext cx="7999895" cy="52398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1229">
                  <a:extLst>
                    <a:ext uri="{9D8B030D-6E8A-4147-A177-3AD203B41FA5}">
                      <a16:colId xmlns:a16="http://schemas.microsoft.com/office/drawing/2014/main" val="39069372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51185883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688956138"/>
                    </a:ext>
                  </a:extLst>
                </a:gridCol>
              </a:tblGrid>
              <a:tr h="784179">
                <a:tc gridSpan="3"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PRESUPUESTO</a:t>
                      </a:r>
                      <a:endParaRPr lang="es-E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209984"/>
                  </a:ext>
                </a:extLst>
              </a:tr>
              <a:tr h="784179">
                <a:tc>
                  <a:txBody>
                    <a:bodyPr/>
                    <a:lstStyle/>
                    <a:p>
                      <a:r>
                        <a:rPr lang="es-MX" sz="2400" b="1" dirty="0"/>
                        <a:t>CONCEPTOS</a:t>
                      </a:r>
                      <a:endParaRPr lang="es-E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400" b="1" dirty="0"/>
                        <a:t>DESCRIPCIÓN</a:t>
                      </a:r>
                      <a:endParaRPr lang="es-E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400" b="1" dirty="0"/>
                        <a:t>MONTO</a:t>
                      </a:r>
                      <a:endParaRPr lang="es-E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7996154"/>
                  </a:ext>
                </a:extLst>
              </a:tr>
              <a:tr h="784179">
                <a:tc>
                  <a:txBody>
                    <a:bodyPr/>
                    <a:lstStyle/>
                    <a:p>
                      <a:r>
                        <a:rPr lang="es-MX" dirty="0"/>
                        <a:t>ÁRBOLES (350 a 400)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Árboles endémicos 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$ 30,000.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3486503"/>
                  </a:ext>
                </a:extLst>
              </a:tr>
              <a:tr h="784179">
                <a:tc>
                  <a:txBody>
                    <a:bodyPr/>
                    <a:lstStyle/>
                    <a:p>
                      <a:r>
                        <a:rPr lang="es-MX" dirty="0"/>
                        <a:t>PLANTACIÓN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Excavación, tierra vegetal, limpieza, incluye maquinaria y mano de obra.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$ 31,000.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0059603"/>
                  </a:ext>
                </a:extLst>
              </a:tr>
              <a:tr h="784179">
                <a:tc>
                  <a:txBody>
                    <a:bodyPr/>
                    <a:lstStyle/>
                    <a:p>
                      <a:r>
                        <a:rPr lang="es-MX" dirty="0"/>
                        <a:t>RIEGO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Tuberías, goteros, cisterna </a:t>
                      </a:r>
                      <a:r>
                        <a:rPr lang="es-MX"/>
                        <a:t>albañilería y mano </a:t>
                      </a:r>
                      <a:r>
                        <a:rPr lang="es-MX" dirty="0"/>
                        <a:t>de obra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$ 105,000.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36574"/>
                  </a:ext>
                </a:extLst>
              </a:tr>
              <a:tr h="784179">
                <a:tc>
                  <a:txBody>
                    <a:bodyPr/>
                    <a:lstStyle/>
                    <a:p>
                      <a:r>
                        <a:rPr lang="es-MX" dirty="0"/>
                        <a:t>MANTENIMIENTO MENSUAL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Limpieza cajetes, fertilización y control de plaga.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$ 5,000.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2218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3827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E2F914C-7115-4E0D-B0A5-168FE16FF59D}"/>
              </a:ext>
            </a:extLst>
          </p:cNvPr>
          <p:cNvSpPr txBox="1"/>
          <p:nvPr/>
        </p:nvSpPr>
        <p:spPr>
          <a:xfrm>
            <a:off x="3604591" y="781878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/>
              <a:t>SISTEMA DE RIEGO</a:t>
            </a:r>
            <a:endParaRPr lang="es-ES" sz="28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5BD0FBD-23E4-4129-9791-FDD93A22F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111" y="1828138"/>
            <a:ext cx="2493480" cy="151803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726DCF3-2029-452C-8D2F-0BF924E6E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873" y="1828138"/>
            <a:ext cx="2176461" cy="151803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C8F710C-B03A-487C-B40F-18C92BED7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7523" y="1831710"/>
            <a:ext cx="1574685" cy="15972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EF9D962-597B-4E22-9900-9E6973FC7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5461" y="3952038"/>
            <a:ext cx="2493480" cy="161561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F32EE2A-8697-4FE1-AEE1-E29B967F97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6109" y="4050784"/>
            <a:ext cx="1731414" cy="160338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F9BD413-8D8B-4FFC-B7E0-928070D92A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4691" y="3952038"/>
            <a:ext cx="1847248" cy="172531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8B79AC9-993A-40F4-9D82-8AB3DA4B6E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7193" y="1828137"/>
            <a:ext cx="1658256" cy="159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01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A050A7-178B-4B00-9C01-CD8DDABE9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646" y="435187"/>
            <a:ext cx="9603275" cy="489297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/>
              <a:t>AMAPA</a:t>
            </a:r>
            <a:br>
              <a:rPr lang="es-MX" dirty="0"/>
            </a:br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BB4C18F-FB4F-4540-9D2A-7CAE4C5BEA39}"/>
              </a:ext>
            </a:extLst>
          </p:cNvPr>
          <p:cNvSpPr txBox="1"/>
          <p:nvPr/>
        </p:nvSpPr>
        <p:spPr>
          <a:xfrm>
            <a:off x="2650435" y="5194852"/>
            <a:ext cx="2541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VIVERO</a:t>
            </a:r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E6195B7-324D-45AC-90C2-BE8699615505}"/>
              </a:ext>
            </a:extLst>
          </p:cNvPr>
          <p:cNvSpPr txBox="1"/>
          <p:nvPr/>
        </p:nvSpPr>
        <p:spPr>
          <a:xfrm>
            <a:off x="7116417" y="5194852"/>
            <a:ext cx="2213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ADULTO</a:t>
            </a:r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810E9A8-14C6-467B-BC16-8503C34AB337}"/>
              </a:ext>
            </a:extLst>
          </p:cNvPr>
          <p:cNvSpPr txBox="1"/>
          <p:nvPr/>
        </p:nvSpPr>
        <p:spPr>
          <a:xfrm>
            <a:off x="4600135" y="787791"/>
            <a:ext cx="3615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i="1" dirty="0"/>
              <a:t>Tabebuia rosea</a:t>
            </a:r>
            <a:endParaRPr lang="es-ES" b="1" i="1" dirty="0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0F70E1F2-7E32-4668-88F3-F3A2C1A38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8767" y="2226399"/>
            <a:ext cx="3644597" cy="283593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FA970D3-8FCD-40DE-A647-3A974BF51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067" y="2226399"/>
            <a:ext cx="2739924" cy="283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20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A18481-3EBC-42C8-9FED-A4AD4BFD3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158309"/>
            <a:ext cx="9603275" cy="48788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GUAMUCHIL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DA3B10B-1DD3-42B5-BEF1-F993C290376E}"/>
              </a:ext>
            </a:extLst>
          </p:cNvPr>
          <p:cNvSpPr txBox="1"/>
          <p:nvPr/>
        </p:nvSpPr>
        <p:spPr>
          <a:xfrm>
            <a:off x="2160104" y="5281125"/>
            <a:ext cx="2707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EN VIVERO</a:t>
            </a:r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3DEB3E7-D3C1-4F88-83FE-5375E96A5503}"/>
              </a:ext>
            </a:extLst>
          </p:cNvPr>
          <p:cNvSpPr txBox="1"/>
          <p:nvPr/>
        </p:nvSpPr>
        <p:spPr>
          <a:xfrm>
            <a:off x="7513983" y="5473148"/>
            <a:ext cx="251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ADULTO</a:t>
            </a:r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1791DB8-D591-4869-BC16-8CF3964969F0}"/>
              </a:ext>
            </a:extLst>
          </p:cNvPr>
          <p:cNvSpPr txBox="1"/>
          <p:nvPr/>
        </p:nvSpPr>
        <p:spPr>
          <a:xfrm>
            <a:off x="4678017" y="530087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i="1" dirty="0"/>
              <a:t>Pithecellobium dulce</a:t>
            </a:r>
            <a:br>
              <a:rPr lang="es-ES" dirty="0"/>
            </a:b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DCB1E48-EA45-4604-B967-14F249DDE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138" y="2411226"/>
            <a:ext cx="2876758" cy="2869899"/>
          </a:xfrm>
          <a:prstGeom prst="rect">
            <a:avLst/>
          </a:prstGeom>
        </p:spPr>
      </p:pic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1A74833F-3D96-47DE-9173-11FDDC8F28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60104" y="2411225"/>
            <a:ext cx="2876759" cy="286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37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4A6602-0A88-436D-A27E-6DC62FE94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261179"/>
            <a:ext cx="9603275" cy="576887"/>
          </a:xfrm>
        </p:spPr>
        <p:txBody>
          <a:bodyPr/>
          <a:lstStyle/>
          <a:p>
            <a:pPr algn="ctr"/>
            <a:r>
              <a:rPr lang="en-US" dirty="0"/>
              <a:t>PAROTA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EB7D81C-0BFC-463F-AA59-3881B0F0989F}"/>
              </a:ext>
            </a:extLst>
          </p:cNvPr>
          <p:cNvSpPr txBox="1"/>
          <p:nvPr/>
        </p:nvSpPr>
        <p:spPr>
          <a:xfrm>
            <a:off x="2806107" y="5291928"/>
            <a:ext cx="2707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EN VIVERO</a:t>
            </a:r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9B744C6-6763-445B-B0BB-2201F9C9BDF9}"/>
              </a:ext>
            </a:extLst>
          </p:cNvPr>
          <p:cNvSpPr txBox="1"/>
          <p:nvPr/>
        </p:nvSpPr>
        <p:spPr>
          <a:xfrm>
            <a:off x="7154309" y="5107262"/>
            <a:ext cx="251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ADULTO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C0FA90F-04C6-4D54-AC4A-61870DE99374}"/>
              </a:ext>
            </a:extLst>
          </p:cNvPr>
          <p:cNvSpPr txBox="1"/>
          <p:nvPr/>
        </p:nvSpPr>
        <p:spPr>
          <a:xfrm>
            <a:off x="5208104" y="689113"/>
            <a:ext cx="3034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Enterolobium </a:t>
            </a:r>
            <a:r>
              <a:rPr lang="en-US" b="1" i="1" dirty="0" err="1"/>
              <a:t>cyclocarpum</a:t>
            </a:r>
            <a:br>
              <a:rPr lang="en-US" dirty="0"/>
            </a:br>
            <a:endParaRPr lang="es-E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B6967D5-7C5F-41B2-9008-C06B9F2F73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735"/>
          <a:stretch/>
        </p:blipFill>
        <p:spPr>
          <a:xfrm>
            <a:off x="6863590" y="2297427"/>
            <a:ext cx="3632132" cy="270729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2C89EDB-39A1-4EEE-9186-71C9C227B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894" y="2272376"/>
            <a:ext cx="2792210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82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4A7B5-A74D-495E-9B5C-E03E6B094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340693"/>
            <a:ext cx="9603275" cy="533951"/>
          </a:xfrm>
        </p:spPr>
        <p:txBody>
          <a:bodyPr/>
          <a:lstStyle/>
          <a:p>
            <a:pPr algn="ctr"/>
            <a:r>
              <a:rPr lang="es-ES" dirty="0"/>
              <a:t>CAOBA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FCD575E-6A1A-426A-9E08-1E33C3D6A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2322622"/>
            <a:ext cx="3221498" cy="307101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C2A49DB-BFB1-4CFA-B490-BADAE27BF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500" y="5452404"/>
            <a:ext cx="2706859" cy="49381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B443A7A-B9BC-4E3E-B274-233117E792AA}"/>
              </a:ext>
            </a:extLst>
          </p:cNvPr>
          <p:cNvSpPr txBox="1"/>
          <p:nvPr/>
        </p:nvSpPr>
        <p:spPr>
          <a:xfrm>
            <a:off x="4810539" y="952301"/>
            <a:ext cx="4312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i="1" dirty="0"/>
              <a:t>Swietenia macrophylla King</a:t>
            </a:r>
            <a:br>
              <a:rPr lang="es-ES" dirty="0"/>
            </a:br>
            <a:endParaRPr lang="es-ES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F02467C-E835-4CD1-B485-870926CF8AB2}"/>
              </a:ext>
            </a:extLst>
          </p:cNvPr>
          <p:cNvSpPr/>
          <p:nvPr/>
        </p:nvSpPr>
        <p:spPr>
          <a:xfrm>
            <a:off x="7166183" y="5576891"/>
            <a:ext cx="1081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dirty="0"/>
              <a:t>ADULTO</a:t>
            </a:r>
            <a:endParaRPr lang="es-ES" dirty="0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AF752D7B-161C-4057-A003-B865E60C7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87986" y="2325676"/>
            <a:ext cx="3395885" cy="311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99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AEDFCC-C638-4CB6-AF31-9EBF0C4EB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300740"/>
            <a:ext cx="9603275" cy="499915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PRIMAVERA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80DB49B-ECE8-46C2-B072-D64BF265C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066" y="5576891"/>
            <a:ext cx="2706859" cy="49381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0F45E9B-59BC-4898-ABB3-219B16B5F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403" y="2326378"/>
            <a:ext cx="2571750" cy="297449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1D0A41C-3F88-4119-879E-83C6FA2660C3}"/>
              </a:ext>
            </a:extLst>
          </p:cNvPr>
          <p:cNvSpPr txBox="1"/>
          <p:nvPr/>
        </p:nvSpPr>
        <p:spPr>
          <a:xfrm>
            <a:off x="4333461" y="917185"/>
            <a:ext cx="4744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s-ES" dirty="0"/>
            </a:br>
            <a:r>
              <a:rPr lang="es-ES" b="1" i="1" dirty="0"/>
              <a:t>Tabebuia </a:t>
            </a:r>
            <a:r>
              <a:rPr lang="es-ES" b="1" i="1" dirty="0" err="1"/>
              <a:t>donnel-smithii</a:t>
            </a:r>
            <a:endParaRPr lang="es-ES" b="1" i="1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9C24565-27EB-4DD6-943D-DA27BB307ED2}"/>
              </a:ext>
            </a:extLst>
          </p:cNvPr>
          <p:cNvSpPr/>
          <p:nvPr/>
        </p:nvSpPr>
        <p:spPr>
          <a:xfrm>
            <a:off x="7166183" y="5576891"/>
            <a:ext cx="1081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dirty="0"/>
              <a:t>ADULTO</a:t>
            </a:r>
            <a:endParaRPr lang="es-ES" dirty="0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08636061-AAB9-4B8C-9CA8-DF895ED8CB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95062" y="2326378"/>
            <a:ext cx="2706859" cy="297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16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C6F54D-4775-48CD-B7F6-A88515272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294644"/>
            <a:ext cx="9603275" cy="493819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PAPELILLO ROJO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6375911-AFB9-4B64-8FF4-3DD9263ED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245" y="2043393"/>
            <a:ext cx="2583716" cy="325747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ADF9694-A334-4049-879C-501A72129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294" y="5300870"/>
            <a:ext cx="2706859" cy="49381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C0C0701-E458-47A2-80C7-1956536E93E1}"/>
              </a:ext>
            </a:extLst>
          </p:cNvPr>
          <p:cNvSpPr txBox="1"/>
          <p:nvPr/>
        </p:nvSpPr>
        <p:spPr>
          <a:xfrm>
            <a:off x="4572000" y="910799"/>
            <a:ext cx="3776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i="1" dirty="0"/>
              <a:t>Busera simaruba</a:t>
            </a:r>
            <a:br>
              <a:rPr lang="es-ES" dirty="0"/>
            </a:br>
            <a:endParaRPr lang="es-ES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128947-9E53-4296-844C-370F1ECAF1F5}"/>
              </a:ext>
            </a:extLst>
          </p:cNvPr>
          <p:cNvSpPr/>
          <p:nvPr/>
        </p:nvSpPr>
        <p:spPr>
          <a:xfrm>
            <a:off x="7398609" y="5547779"/>
            <a:ext cx="1560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/>
              <a:t>ADULTO</a:t>
            </a:r>
            <a:endParaRPr lang="es-ES" dirty="0"/>
          </a:p>
        </p:txBody>
      </p:sp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45FC8C6A-3C8F-45B0-8421-BEEDC098D0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30762" y="2149411"/>
            <a:ext cx="2473993" cy="301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1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09BEB6-0CF6-4414-919F-1C8364C1E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300937"/>
            <a:ext cx="9603275" cy="533950"/>
          </a:xfrm>
        </p:spPr>
        <p:txBody>
          <a:bodyPr/>
          <a:lstStyle/>
          <a:p>
            <a:pPr algn="ctr"/>
            <a:r>
              <a:rPr lang="es-MX" dirty="0"/>
              <a:t>capomo</a:t>
            </a:r>
            <a:endParaRPr lang="es-ES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A763925-2AF2-4A71-8B21-458E0ED2E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4870" y="2300183"/>
            <a:ext cx="3391727" cy="292117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0100587-9F34-4174-A533-6455FE43EB09}"/>
              </a:ext>
            </a:extLst>
          </p:cNvPr>
          <p:cNvSpPr txBox="1"/>
          <p:nvPr/>
        </p:nvSpPr>
        <p:spPr>
          <a:xfrm>
            <a:off x="4731026" y="1035601"/>
            <a:ext cx="4094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i="1" dirty="0"/>
              <a:t>Brosimum </a:t>
            </a:r>
            <a:r>
              <a:rPr lang="es-ES" b="1" i="1" dirty="0" err="1"/>
              <a:t>alicastrum</a:t>
            </a:r>
            <a:endParaRPr lang="es-ES" b="1" i="1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F2B6D58-F41E-43C8-B6BD-7455F85055ED}"/>
              </a:ext>
            </a:extLst>
          </p:cNvPr>
          <p:cNvSpPr/>
          <p:nvPr/>
        </p:nvSpPr>
        <p:spPr>
          <a:xfrm>
            <a:off x="7980168" y="5453067"/>
            <a:ext cx="1081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dirty="0"/>
              <a:t>ADULTO</a:t>
            </a:r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98772C4-6EF9-4230-B85C-A8A21B77C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483" y="5421415"/>
            <a:ext cx="2706859" cy="49381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8B3789E-F0CF-4134-AE8A-9050C39C0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9617" y="2300182"/>
            <a:ext cx="3286540" cy="292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48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E05E39-C7B4-4DD4-83DF-5495095E2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141911"/>
            <a:ext cx="9603275" cy="587136"/>
          </a:xfrm>
        </p:spPr>
        <p:txBody>
          <a:bodyPr/>
          <a:lstStyle/>
          <a:p>
            <a:pPr algn="ctr"/>
            <a:r>
              <a:rPr lang="es-MX" dirty="0" err="1"/>
              <a:t>ACHIOTe</a:t>
            </a:r>
            <a:endParaRPr lang="es-ES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9306D649-D8FB-4278-8B6A-E16A3C2EA9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3169" y="2369551"/>
            <a:ext cx="3085303" cy="293396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7A9109F-A549-4255-B844-445DF513A2B1}"/>
              </a:ext>
            </a:extLst>
          </p:cNvPr>
          <p:cNvSpPr txBox="1"/>
          <p:nvPr/>
        </p:nvSpPr>
        <p:spPr>
          <a:xfrm>
            <a:off x="4903304" y="729047"/>
            <a:ext cx="3617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i="1" dirty="0"/>
              <a:t>Bixa orellana L.</a:t>
            </a:r>
            <a:endParaRPr lang="es-ES" b="1" i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181B165-77D3-4149-A1E6-BF76D16F7D64}"/>
              </a:ext>
            </a:extLst>
          </p:cNvPr>
          <p:cNvSpPr/>
          <p:nvPr/>
        </p:nvSpPr>
        <p:spPr>
          <a:xfrm>
            <a:off x="7895255" y="5579571"/>
            <a:ext cx="1081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dirty="0"/>
              <a:t>ADULTO</a:t>
            </a:r>
            <a:endParaRPr lang="es-E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89024F1-0088-490B-889C-956AC6D6A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126" y="5517327"/>
            <a:ext cx="2706859" cy="49381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D62C94C-7452-412C-9A8C-258620254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528" y="2298531"/>
            <a:ext cx="3085304" cy="30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29971"/>
      </p:ext>
    </p:extLst>
  </p:cSld>
  <p:clrMapOvr>
    <a:masterClrMapping/>
  </p:clrMapOvr>
</p:sld>
</file>

<file path=ppt/theme/theme1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165</Words>
  <Application>Microsoft Office PowerPoint</Application>
  <PresentationFormat>Panorámica</PresentationFormat>
  <Paragraphs>74</Paragraphs>
  <Slides>16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Arial</vt:lpstr>
      <vt:lpstr>Gill Sans MT</vt:lpstr>
      <vt:lpstr>Galería</vt:lpstr>
      <vt:lpstr>Acrobat Document</vt:lpstr>
      <vt:lpstr> Proyecto REFORESTACION, La Cruz – Punta mita</vt:lpstr>
      <vt:lpstr>AMAPA </vt:lpstr>
      <vt:lpstr>GUAMUCHIL</vt:lpstr>
      <vt:lpstr>PAROTA</vt:lpstr>
      <vt:lpstr>CAOBA</vt:lpstr>
      <vt:lpstr>PRIMAVERA</vt:lpstr>
      <vt:lpstr>PAPELILLO ROJO</vt:lpstr>
      <vt:lpstr>capomo</vt:lpstr>
      <vt:lpstr>ACHIOTe</vt:lpstr>
      <vt:lpstr>TABACHIN MEXICANO </vt:lpstr>
      <vt:lpstr>gUAJE</vt:lpstr>
      <vt:lpstr>Presentación de PowerPoint</vt:lpstr>
      <vt:lpstr>CARACTERISTICAS GEOMETRICAS DE LAS SECCIONES DEL CAMELLON CENTRAL 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ARBOLES PARA REFORESTACION</dc:title>
  <dc:creator>LP</dc:creator>
  <cp:lastModifiedBy>LP</cp:lastModifiedBy>
  <cp:revision>36</cp:revision>
  <dcterms:created xsi:type="dcterms:W3CDTF">2019-05-03T13:37:20Z</dcterms:created>
  <dcterms:modified xsi:type="dcterms:W3CDTF">2019-06-05T23:54:08Z</dcterms:modified>
</cp:coreProperties>
</file>